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82" r:id="rId2"/>
    <p:sldId id="460" r:id="rId3"/>
    <p:sldId id="464" r:id="rId4"/>
    <p:sldId id="475" r:id="rId5"/>
    <p:sldId id="474" r:id="rId6"/>
    <p:sldId id="471" r:id="rId7"/>
    <p:sldId id="468" r:id="rId8"/>
    <p:sldId id="476" r:id="rId9"/>
    <p:sldId id="470" r:id="rId10"/>
    <p:sldId id="473" r:id="rId11"/>
    <p:sldId id="469" r:id="rId12"/>
    <p:sldId id="466" r:id="rId13"/>
    <p:sldId id="478" r:id="rId14"/>
    <p:sldId id="477" r:id="rId15"/>
    <p:sldId id="467" r:id="rId16"/>
    <p:sldId id="462" r:id="rId17"/>
    <p:sldId id="465" r:id="rId18"/>
    <p:sldId id="463" r:id="rId19"/>
    <p:sldId id="47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47" autoAdjust="0"/>
  </p:normalViewPr>
  <p:slideViewPr>
    <p:cSldViewPr snapToGrid="0" snapToObjects="1">
      <p:cViewPr varScale="1">
        <p:scale>
          <a:sx n="104" d="100"/>
          <a:sy n="104" d="100"/>
        </p:scale>
        <p:origin x="-14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6/4/19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6/4/19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a:t>
            </a:r>
            <a:r>
              <a:rPr lang="en-US" baseline="0" dirty="0" smtClean="0"/>
              <a:t>ût 2017</a:t>
            </a:r>
            <a:endParaRPr lang="en-US" baseline="0" dirty="0" smtClean="0"/>
          </a:p>
          <a:p>
            <a:r>
              <a:rPr lang="en-US" baseline="0" dirty="0" smtClean="0"/>
              <a:t>Astronomie multi-messager : GW + photons</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a:t>
            </a:r>
            <a:r>
              <a:rPr lang="en-US" baseline="0" dirty="0" smtClean="0"/>
              <a:t>îtiers-réponse individuels &amp; montages</a:t>
            </a:r>
            <a:endParaRPr lang="en-US" baseline="0" dirty="0" smtClean="0"/>
          </a:p>
          <a:p>
            <a:endParaRPr lang="en-US" baseline="0" dirty="0" smtClean="0"/>
          </a:p>
          <a:p>
            <a:r>
              <a:rPr lang="en-US" baseline="0" dirty="0" smtClean="0"/>
              <a:t>Applet en ligne</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endParaRPr lang="en-US" dirty="0" smtClean="0">
              <a:solidFill>
                <a:srgbClr val="000000"/>
              </a:solidFill>
              <a:latin typeface="Geneva"/>
              <a:cs typeface="Geneva"/>
            </a:endParaRP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TD informatiques : mise en place de </a:t>
            </a:r>
            <a:r>
              <a:rPr lang="en-US" sz="1200" kern="1200">
                <a:solidFill>
                  <a:schemeClr val="tx1"/>
                </a:solidFill>
                <a:effectLst/>
                <a:latin typeface="+mn-lt"/>
                <a:ea typeface="+mn-ea"/>
                <a:cs typeface="+mn-cs"/>
              </a:rPr>
              <a:t>réseau de machines virtuelles </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Masse &amp; spin</a:t>
            </a:r>
          </a:p>
          <a:p>
            <a:endParaRPr lang="en-US" baseline="0" dirty="0" smtClean="0"/>
          </a:p>
          <a:p>
            <a:r>
              <a:rPr lang="en-US" baseline="0" dirty="0" smtClean="0"/>
              <a:t>2. Masse maximale</a:t>
            </a:r>
          </a:p>
          <a:p>
            <a:r>
              <a:rPr lang="en-US" baseline="0" dirty="0" smtClean="0"/>
              <a:t>Origine? Dipole?</a:t>
            </a:r>
          </a:p>
          <a:p>
            <a:r>
              <a:rPr lang="en-US" baseline="0" dirty="0" smtClean="0"/>
              <a:t>Cro</a:t>
            </a:r>
            <a:r>
              <a:rPr lang="en-US" baseline="0" dirty="0" smtClean="0"/>
              <a:t>ûte, séisme stellaire, sauts (glitches) dans période de rotation</a:t>
            </a:r>
            <a:endParaRPr lang="en-US" baseline="0" dirty="0" smtClean="0"/>
          </a:p>
          <a:p>
            <a:endParaRPr lang="en-US" baseline="0" dirty="0" smtClean="0"/>
          </a:p>
          <a:p>
            <a:r>
              <a:rPr lang="en-US" baseline="0" dirty="0" smtClean="0"/>
              <a:t>3. </a:t>
            </a:r>
          </a:p>
          <a:p>
            <a:endParaRPr lang="en-US" baseline="0" dirty="0" smtClean="0"/>
          </a:p>
          <a:p>
            <a:r>
              <a:rPr lang="en-US" baseline="0" dirty="0" smtClean="0"/>
              <a:t>4. Ecosystème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a:t>
            </a:r>
            <a:r>
              <a:rPr lang="en-US">
                <a:solidFill>
                  <a:srgbClr val="000000"/>
                </a:solidFill>
                <a:latin typeface="Geneva"/>
                <a:cs typeface="Geneva"/>
              </a:rPr>
              <a:t>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Eulérien</a:t>
            </a:r>
          </a:p>
          <a:p>
            <a:endParaRPr lang="en-US" baseline="0">
              <a:solidFill>
                <a:srgbClr val="000000"/>
              </a:solidFill>
              <a:latin typeface="Geneva"/>
              <a:cs typeface="Geneva"/>
            </a:endParaRPr>
          </a:p>
          <a:p>
            <a:r>
              <a:rPr lang="en-US" baseline="0">
                <a:solidFill>
                  <a:srgbClr val="000000"/>
                </a:solidFill>
                <a:latin typeface="Geneva"/>
                <a:cs typeface="Geneva"/>
              </a:rPr>
              <a:t>gr</a:t>
            </a:r>
            <a:r>
              <a:rPr lang="en-US" baseline="0">
                <a:solidFill>
                  <a:srgbClr val="000000"/>
                </a:solidFill>
                <a:latin typeface="Geneva"/>
                <a:cs typeface="Geneva"/>
              </a:rPr>
              <a:t>âce au temps de calcul qui m’a été accordé sur les super-calculateurs français et flammands</a:t>
            </a:r>
            <a:endParaRPr lang="en-US" baseline="0">
              <a:solidFill>
                <a:srgbClr val="000000"/>
              </a:solidFill>
              <a:latin typeface="Geneva"/>
              <a:cs typeface="Geneva"/>
            </a:endParaRP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a:t>
            </a:r>
            <a:r>
              <a:rPr lang="en-US" baseline="0" dirty="0" smtClean="0"/>
              <a: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6/4/19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6/4/19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6/4/19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6/4/19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31.png"/><Relationship Id="rId6" Type="http://schemas.openxmlformats.org/officeDocument/2006/relationships/image" Target="../media/image32.gi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4.jpeg"/><Relationship Id="rId5"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5.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57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2765220" y="3864094"/>
            <a:ext cx="5250155" cy="1938992"/>
          </a:xfrm>
          <a:prstGeom prst="rect">
            <a:avLst/>
          </a:prstGeom>
          <a:noFill/>
          <a:ln>
            <a:noFill/>
          </a:ln>
        </p:spPr>
        <p:txBody>
          <a:bodyPr wrap="none" rtlCol="0">
            <a:spAutoFit/>
          </a:bodyPr>
          <a:lstStyle/>
          <a:p>
            <a:pPr algn="ctr"/>
            <a:r>
              <a:rPr lang="en-US" sz="2400" b="1" dirty="0" smtClean="0">
                <a:latin typeface="Geneva"/>
                <a:cs typeface="Geneva"/>
              </a:rPr>
              <a:t>Ileyk El </a:t>
            </a:r>
            <a:r>
              <a:rPr lang="en-US" sz="2400" b="1" dirty="0" err="1" smtClean="0">
                <a:latin typeface="Geneva"/>
                <a:cs typeface="Geneva"/>
              </a:rPr>
              <a:t>Mellah</a:t>
            </a:r>
            <a:endParaRPr lang="en-US" sz="2400" b="1" dirty="0" smtClean="0">
              <a:latin typeface="Geneva"/>
              <a:cs typeface="Geneva"/>
            </a:endParaRPr>
          </a:p>
          <a:p>
            <a:pPr algn="ctr"/>
            <a:endParaRPr lang="en-US" sz="2400" b="1" dirty="0">
              <a:latin typeface="Geneva"/>
              <a:cs typeface="Geneva"/>
            </a:endParaRPr>
          </a:p>
          <a:p>
            <a:pPr algn="ctr">
              <a:lnSpc>
                <a:spcPct val="120000"/>
              </a:lnSpc>
            </a:pPr>
            <a:r>
              <a:rPr lang="en-US" sz="2000" b="1" dirty="0">
                <a:solidFill>
                  <a:srgbClr val="000000"/>
                </a:solidFill>
                <a:latin typeface="Geneva"/>
                <a:cs typeface="Geneva"/>
              </a:rPr>
              <a:t>“Sources astrophysiques à haute énergie </a:t>
            </a:r>
          </a:p>
          <a:p>
            <a:pPr algn="ctr">
              <a:lnSpc>
                <a:spcPct val="120000"/>
              </a:lnSpc>
            </a:pPr>
            <a:r>
              <a:rPr lang="en-US" sz="2000" b="1" dirty="0">
                <a:solidFill>
                  <a:srgbClr val="000000"/>
                </a:solidFill>
                <a:latin typeface="Geneva"/>
                <a:cs typeface="Geneva"/>
              </a:rPr>
              <a:t>&amp; ondes gravitationnelles” </a:t>
            </a:r>
          </a:p>
          <a:p>
            <a:pPr algn="ctr"/>
            <a:endParaRPr lang="en-US" sz="2400" b="1" dirty="0">
              <a:latin typeface="Geneva"/>
              <a:cs typeface="Geneva"/>
            </a:endParaRPr>
          </a:p>
        </p:txBody>
      </p:sp>
      <p:sp>
        <p:nvSpPr>
          <p:cNvPr id="15" name="Rounded Rectangle 14"/>
          <p:cNvSpPr/>
          <p:nvPr/>
        </p:nvSpPr>
        <p:spPr>
          <a:xfrm>
            <a:off x="2222501" y="533083"/>
            <a:ext cx="6365874" cy="1765015"/>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lang="en-US" sz="800" b="1" dirty="0">
              <a:solidFill>
                <a:srgbClr val="000000"/>
              </a:solidFill>
              <a:latin typeface="Geneva"/>
              <a:cs typeface="Geneva"/>
            </a:endParaRPr>
          </a:p>
          <a:p>
            <a:pPr algn="ctr">
              <a:lnSpc>
                <a:spcPct val="120000"/>
              </a:lnSpc>
            </a:pPr>
            <a:r>
              <a:rPr lang="en-US" sz="3600" b="1" dirty="0">
                <a:solidFill>
                  <a:srgbClr val="000000"/>
                </a:solidFill>
                <a:latin typeface="Geneva"/>
                <a:cs typeface="Geneva"/>
              </a:rPr>
              <a:t>Audition au poste de </a:t>
            </a:r>
          </a:p>
          <a:p>
            <a:pPr algn="ctr">
              <a:lnSpc>
                <a:spcPct val="120000"/>
              </a:lnSpc>
            </a:pPr>
            <a:r>
              <a:rPr lang="en-US" sz="3600" b="1" dirty="0">
                <a:solidFill>
                  <a:srgbClr val="000000"/>
                </a:solidFill>
                <a:latin typeface="Geneva"/>
                <a:cs typeface="Geneva"/>
              </a:rPr>
              <a:t>Maître de conférence de </a:t>
            </a:r>
          </a:p>
          <a:p>
            <a:pPr algn="ctr">
              <a:lnSpc>
                <a:spcPct val="120000"/>
              </a:lnSpc>
            </a:pPr>
            <a:r>
              <a:rPr lang="en-US" sz="3600" b="1" dirty="0">
                <a:solidFill>
                  <a:srgbClr val="000000"/>
                </a:solidFill>
                <a:latin typeface="Geneva"/>
                <a:cs typeface="Geneva"/>
              </a:rPr>
              <a:t>Sorbonne Université</a:t>
            </a:r>
          </a:p>
          <a:p>
            <a:pPr algn="ctr">
              <a:lnSpc>
                <a:spcPct val="120000"/>
              </a:lnSpc>
            </a:pPr>
            <a:endParaRPr lang="en-US" sz="1100" b="1" dirty="0">
              <a:solidFill>
                <a:srgbClr val="000000"/>
              </a:solidFill>
              <a:latin typeface="Geneva"/>
              <a:cs typeface="Geneva"/>
            </a:endParaRPr>
          </a:p>
        </p:txBody>
      </p:sp>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29651914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2959669" y="685178"/>
            <a:ext cx="6136557" cy="2424133"/>
            <a:chOff x="2849761" y="709600"/>
            <a:chExt cx="6136557" cy="2424133"/>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1" y="2887512"/>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endParaRPr lang="en-US" sz="1000" i="1">
                <a:solidFill>
                  <a:srgbClr val="000000"/>
                </a:solidFill>
                <a:latin typeface="Geneva"/>
                <a:cs typeface="Geneva"/>
              </a:endParaRPr>
            </a:p>
          </p:txBody>
        </p:sp>
      </p:grpSp>
      <p:sp>
        <p:nvSpPr>
          <p:cNvPr id="9" name="Rounded Rectangle 39"/>
          <p:cNvSpPr/>
          <p:nvPr/>
        </p:nvSpPr>
        <p:spPr>
          <a:xfrm>
            <a:off x="97825" y="709600"/>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222864" y="33624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a:t>
            </a:r>
            <a:endParaRPr lang="en-US" sz="1600" b="1" cap="small" dirty="0">
              <a:solidFill>
                <a:srgbClr val="000000"/>
              </a:solidFill>
              <a:latin typeface="Geneva"/>
              <a:cs typeface="Geneva"/>
            </a:endParaRPr>
          </a:p>
        </p:txBody>
      </p:sp>
      <p:sp>
        <p:nvSpPr>
          <p:cNvPr id="11" name="Rectangle 10"/>
          <p:cNvSpPr/>
          <p:nvPr/>
        </p:nvSpPr>
        <p:spPr>
          <a:xfrm>
            <a:off x="36765" y="1130802"/>
            <a:ext cx="2860477"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coalescence de </a:t>
            </a:r>
          </a:p>
          <a:p>
            <a:pPr lvl="0">
              <a:buSzPct val="100000"/>
            </a:pPr>
            <a:r>
              <a:rPr lang="en-US">
                <a:solidFill>
                  <a:srgbClr val="000000"/>
                </a:solidFill>
                <a:latin typeface="Geneva"/>
                <a:cs typeface="Geneva"/>
              </a:rPr>
              <a:t>  </a:t>
            </a:r>
            <a:r>
              <a:rPr lang="en-US" sz="800">
                <a:solidFill>
                  <a:srgbClr val="000000"/>
                </a:solidFill>
                <a:latin typeface="Geneva"/>
                <a:cs typeface="Geneva"/>
              </a:rPr>
              <a:t>   </a:t>
            </a:r>
            <a:r>
              <a:rPr lang="en-US">
                <a:solidFill>
                  <a:srgbClr val="000000"/>
                </a:solidFill>
                <a:latin typeface="Geneva"/>
                <a:cs typeface="Geneva"/>
              </a:rPr>
              <a:t>2 étoiles à neutron</a:t>
            </a:r>
          </a:p>
          <a:p>
            <a:pPr marL="171450" lvl="0" indent="-171450">
              <a:buSzPct val="100000"/>
              <a:buBlip>
                <a:blip r:embed="rId4"/>
              </a:buBlip>
            </a:pPr>
            <a:r>
              <a:rPr lang="en-US">
                <a:solidFill>
                  <a:srgbClr val="000000"/>
                </a:solidFill>
                <a:latin typeface="Geneva"/>
                <a:cs typeface="Geneva"/>
              </a:rPr>
              <a:t> nature du reliquat?</a:t>
            </a:r>
            <a:endParaRPr lang="en-US">
              <a:solidFill>
                <a:srgbClr val="000000"/>
              </a:solidFill>
              <a:latin typeface="Geneva"/>
              <a:cs typeface="Geneva"/>
            </a:endParaRPr>
          </a:p>
        </p:txBody>
      </p:sp>
      <p:cxnSp>
        <p:nvCxnSpPr>
          <p:cNvPr id="15" name="Connecteur droit 14"/>
          <p:cNvCxnSpPr/>
          <p:nvPr/>
        </p:nvCxnSpPr>
        <p:spPr>
          <a:xfrm>
            <a:off x="3066370" y="3321391"/>
            <a:ext cx="0" cy="216134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3338054"/>
            <a:ext cx="0" cy="214468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33624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endParaRPr lang="en-US" sz="1600" b="1" cap="small" dirty="0">
              <a:solidFill>
                <a:srgbClr val="000000"/>
              </a:solidFill>
              <a:latin typeface="Geneva"/>
              <a:cs typeface="Geneva"/>
            </a:endParaRPr>
          </a:p>
        </p:txBody>
      </p:sp>
      <p:sp>
        <p:nvSpPr>
          <p:cNvPr id="22" name="Rounded Rectangle 39"/>
          <p:cNvSpPr/>
          <p:nvPr/>
        </p:nvSpPr>
        <p:spPr>
          <a:xfrm>
            <a:off x="6365168" y="3362203"/>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endParaRPr lang="en-US" sz="1600" b="1" cap="small" dirty="0">
              <a:solidFill>
                <a:srgbClr val="000000"/>
              </a:solidFill>
              <a:latin typeface="Geneva"/>
              <a:cs typeface="Geneva"/>
            </a:endParaRPr>
          </a:p>
        </p:txBody>
      </p:sp>
      <p:sp>
        <p:nvSpPr>
          <p:cNvPr id="23" name="Rectangle 22"/>
          <p:cNvSpPr/>
          <p:nvPr/>
        </p:nvSpPr>
        <p:spPr>
          <a:xfrm>
            <a:off x="3066370" y="3962456"/>
            <a:ext cx="3095575" cy="1323439"/>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a:p>
            <a:pPr marL="628650" lvl="1" indent="-171450">
              <a:buSzPct val="100000"/>
              <a:buBlip>
                <a:blip r:embed="rId4"/>
              </a:buBlip>
            </a:pPr>
            <a:r>
              <a:rPr lang="en-US" sz="1600" dirty="0">
                <a:solidFill>
                  <a:srgbClr val="000000"/>
                </a:solidFill>
                <a:latin typeface="Geneva"/>
                <a:cs typeface="Geneva"/>
              </a:rPr>
              <a:t> radioactivité</a:t>
            </a:r>
          </a:p>
          <a:p>
            <a:pPr marL="628650" lvl="1" indent="-171450">
              <a:buSzPct val="100000"/>
              <a:buBlip>
                <a:blip r:embed="rId4"/>
              </a:buBlip>
            </a:pPr>
            <a:r>
              <a:rPr lang="en-US" sz="1600" dirty="0" smtClean="0">
                <a:solidFill>
                  <a:srgbClr val="000000"/>
                </a:solidFill>
                <a:latin typeface="Geneva"/>
                <a:cs typeface="Geneva"/>
              </a:rPr>
              <a:t> retombées</a:t>
            </a:r>
          </a:p>
          <a:p>
            <a:pPr marL="628650" lvl="1" indent="-171450">
              <a:buSzPct val="100000"/>
              <a:buBlip>
                <a:blip r:embed="rId4"/>
              </a:buBlip>
            </a:pPr>
            <a:r>
              <a:rPr lang="en-US" sz="1600" dirty="0">
                <a:solidFill>
                  <a:srgbClr val="953735"/>
                </a:solidFill>
                <a:latin typeface="Geneva"/>
                <a:cs typeface="Geneva"/>
              </a:rPr>
              <a:t> chauffage magnétique</a:t>
            </a:r>
          </a:p>
        </p:txBody>
      </p:sp>
      <p:sp>
        <p:nvSpPr>
          <p:cNvPr id="25" name="Rectangle 24"/>
          <p:cNvSpPr/>
          <p:nvPr/>
        </p:nvSpPr>
        <p:spPr>
          <a:xfrm>
            <a:off x="920105" y="598276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endParaRPr lang="en-US" sz="1000" i="1">
              <a:solidFill>
                <a:srgbClr val="000000"/>
              </a:solidFill>
              <a:latin typeface="Geneva"/>
              <a:cs typeface="Geneva"/>
            </a:endParaRP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sketch_GRB_kilonov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47" y="2038696"/>
            <a:ext cx="3956801" cy="41860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20" y="443215"/>
            <a:ext cx="3653715" cy="4172541"/>
            <a:chOff x="310424" y="540480"/>
            <a:chExt cx="3653715"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27966" y="2855532"/>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supermassive</a:t>
              </a:r>
            </a:p>
          </p:txBody>
        </p:sp>
        <p:sp>
          <p:nvSpPr>
            <p:cNvPr id="18" name="Rectangle 17"/>
            <p:cNvSpPr/>
            <p:nvPr/>
          </p:nvSpPr>
          <p:spPr>
            <a:xfrm>
              <a:off x="310424" y="4129706"/>
              <a:ext cx="1980165"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endParaRPr lang="fr-FR" sz="2400">
                <a:latin typeface="Geneva"/>
                <a:cs typeface="Geneva"/>
              </a:endParaRPr>
            </a:p>
          </p:txBody>
        </p:sp>
        <p:sp>
          <p:nvSpPr>
            <p:cNvPr id="26" name="Rectangle 25"/>
            <p:cNvSpPr/>
            <p:nvPr/>
          </p:nvSpPr>
          <p:spPr>
            <a:xfrm>
              <a:off x="310424" y="1697391"/>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endParaRPr lang="en-US" sz="1400">
                <a:solidFill>
                  <a:srgbClr val="000000"/>
                </a:solidFill>
                <a:latin typeface="Geneva"/>
                <a:cs typeface="Geneva"/>
              </a:endParaRP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endParaRPr lang="fr-FR">
                <a:latin typeface="Geneva"/>
                <a:cs typeface="Geneva"/>
              </a:endParaRP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endParaRPr lang="fr-FR">
                <a:solidFill>
                  <a:schemeClr val="accent2">
                    <a:lumMod val="75000"/>
                  </a:schemeClr>
                </a:solidFill>
                <a:latin typeface="Geneva"/>
                <a:cs typeface="Geneva"/>
              </a:endParaRPr>
            </a:p>
          </p:txBody>
        </p:sp>
      </p:grpSp>
      <p:pic>
        <p:nvPicPr>
          <p:cNvPr id="11" name="Image 10" descr="spinning-down_lumino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263" y="725337"/>
            <a:ext cx="5102748" cy="4620219"/>
          </a:xfrm>
          <a:prstGeom prst="rect">
            <a:avLst/>
          </a:prstGeom>
          <a:ln>
            <a:noFill/>
          </a:ln>
          <a:effectLst>
            <a:outerShdw blurRad="190500" algn="tl" rotWithShape="0">
              <a:srgbClr val="000000">
                <a:alpha val="70000"/>
              </a:srgbClr>
            </a:outerShdw>
          </a:effectLst>
        </p:spPr>
      </p:pic>
      <p:pic>
        <p:nvPicPr>
          <p:cNvPr id="36" name="Image 35" descr="MHD_NS_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653693"/>
            <a:ext cx="3536360" cy="1994686"/>
          </a:xfrm>
          <a:prstGeom prst="rect">
            <a:avLst/>
          </a:prstGeom>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endParaRPr lang="en-US" sz="1100" i="1">
              <a:solidFill>
                <a:schemeClr val="bg1"/>
              </a:solidFill>
              <a:latin typeface="Geneva"/>
              <a:cs typeface="Geneva"/>
            </a:endParaRPr>
          </a:p>
        </p:txBody>
      </p:sp>
      <p:sp>
        <p:nvSpPr>
          <p:cNvPr id="39" name="Rectangle 38"/>
          <p:cNvSpPr/>
          <p:nvPr/>
        </p:nvSpPr>
        <p:spPr>
          <a:xfrm>
            <a:off x="3179157" y="5432427"/>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5"/>
              </a:buBlip>
            </a:pPr>
            <a:r>
              <a:rPr lang="en-US" sz="1600" dirty="0">
                <a:solidFill>
                  <a:srgbClr val="000000"/>
                </a:solidFill>
                <a:latin typeface="Geneva"/>
                <a:cs typeface="Geneva"/>
              </a:rPr>
              <a:t> géométrie du flot : disque? sphérique?</a:t>
            </a:r>
          </a:p>
          <a:p>
            <a:pPr marL="628650" lvl="1" indent="-171450">
              <a:buSzPct val="100000"/>
              <a:buBlip>
                <a:blip r:embed="rId5"/>
              </a:buBlip>
            </a:pPr>
            <a:r>
              <a:rPr lang="en-US" sz="1600" dirty="0">
                <a:solidFill>
                  <a:srgbClr val="000000"/>
                </a:solidFill>
                <a:latin typeface="Geneva"/>
                <a:cs typeface="Geneva"/>
              </a:rPr>
              <a:t> coordinateur d’une candidature pour ISSI workshop</a:t>
            </a:r>
          </a:p>
          <a:p>
            <a:pPr lvl="1">
              <a:buSzPct val="100000"/>
            </a:pPr>
            <a:r>
              <a:rPr lang="en-US" sz="1600" dirty="0">
                <a:solidFill>
                  <a:srgbClr val="000000"/>
                </a:solidFill>
                <a:latin typeface="Geneva"/>
                <a:cs typeface="Geneva"/>
              </a:rPr>
              <a:t>   </a:t>
            </a:r>
            <a:r>
              <a:rPr lang="en-US" sz="800" dirty="0">
                <a:solidFill>
                  <a:srgbClr val="000000"/>
                </a:solidFill>
                <a:latin typeface="Geneva"/>
                <a:cs typeface="Geneva"/>
              </a:rPr>
              <a:t> </a:t>
            </a:r>
            <a:r>
              <a:rPr lang="en-US" sz="1600" dirty="0">
                <a:solidFill>
                  <a:srgbClr val="000000"/>
                </a:solidFill>
                <a:latin typeface="Geneva"/>
                <a:cs typeface="Geneva"/>
              </a:rPr>
              <a:t>avec Tchekhovskoy, Bozzo, Ferreira, Postnov et al.</a:t>
            </a:r>
            <a:endParaRPr lang="en-US" sz="1600" dirty="0">
              <a:solidFill>
                <a:srgbClr val="000000"/>
              </a:solidFill>
              <a:latin typeface="Geneva"/>
              <a:cs typeface="Geneva"/>
            </a:endParaRP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magnétosphère / ejecta </a:t>
            </a:r>
          </a:p>
        </p:txBody>
      </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7" name="Rectangle 6"/>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disque chaud comme photosphère d’étoile massive =&gt; vent &amp; clumps</a:t>
            </a:r>
          </a:p>
        </p:txBody>
      </p:sp>
    </p:spTree>
    <p:extLst>
      <p:ext uri="{BB962C8B-B14F-4D97-AF65-F5344CB8AC3E}">
        <p14:creationId xmlns:p14="http://schemas.microsoft.com/office/powerpoint/2010/main" val="3456158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Ancrage à l’IAP</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X</a:t>
            </a:r>
          </a:p>
        </p:txBody>
      </p:sp>
    </p:spTree>
    <p:extLst>
      <p:ext uri="{BB962C8B-B14F-4D97-AF65-F5344CB8AC3E}">
        <p14:creationId xmlns:p14="http://schemas.microsoft.com/office/powerpoint/2010/main" val="35570591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2012</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16059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90000"/>
              </a:lnSpc>
              <a:buSzPct val="100000"/>
            </a:pPr>
            <a:endParaRPr lang="en-US">
              <a:solidFill>
                <a:srgbClr val="000000"/>
              </a:solidFill>
              <a:latin typeface="Geneva"/>
              <a:cs typeface="Geneva"/>
            </a:endParaRPr>
          </a:p>
          <a:p>
            <a:pPr marL="171450" indent="-171450">
              <a:lnSpc>
                <a:spcPct val="11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1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49270" y="1266412"/>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inductif</a:t>
            </a:r>
          </a:p>
          <a:p>
            <a:pPr marL="171450" lvl="0" indent="-171450">
              <a:lnSpc>
                <a:spcPct val="110000"/>
              </a:lnSpc>
              <a:buSzPct val="100000"/>
              <a:buBlip>
                <a:blip r:embed="rId3"/>
              </a:buBlip>
            </a:pPr>
            <a:r>
              <a:rPr lang="en-US">
                <a:solidFill>
                  <a:srgbClr val="000000"/>
                </a:solidFill>
                <a:latin typeface="Geneva"/>
                <a:cs typeface="Geneva"/>
              </a:rPr>
              <a:t> immersif</a:t>
            </a:r>
          </a:p>
          <a:p>
            <a:pPr marL="171450" lvl="0" indent="-171450">
              <a:lnSpc>
                <a:spcPct val="110000"/>
              </a:lnSpc>
              <a:buSzPct val="100000"/>
              <a:buBlip>
                <a:blip r:embed="rId3"/>
              </a:buBlip>
            </a:pPr>
            <a:r>
              <a:rPr lang="en-US" smtClean="0">
                <a:solidFill>
                  <a:srgbClr val="000000"/>
                </a:solidFill>
                <a:latin typeface="Geneva"/>
                <a:cs typeface="Geneva"/>
              </a:rPr>
              <a:t> intéractif</a:t>
            </a:r>
          </a:p>
        </p:txBody>
      </p:sp>
      <p:sp>
        <p:nvSpPr>
          <p:cNvPr id="16" name="Rounded Rectangle 39"/>
          <p:cNvSpPr/>
          <p:nvPr/>
        </p:nvSpPr>
        <p:spPr>
          <a:xfrm>
            <a:off x="152507" y="814274"/>
            <a:ext cx="28057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Pédagogique</a:t>
            </a:r>
          </a:p>
        </p:txBody>
      </p:sp>
      <p:sp>
        <p:nvSpPr>
          <p:cNvPr id="11" name="Rounded Rectangle 39"/>
          <p:cNvSpPr/>
          <p:nvPr/>
        </p:nvSpPr>
        <p:spPr>
          <a:xfrm>
            <a:off x="152507" y="2878938"/>
            <a:ext cx="23721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nvGrpSpPr>
          <p:cNvPr id="8" name="Grouper 7"/>
          <p:cNvGrpSpPr/>
          <p:nvPr/>
        </p:nvGrpSpPr>
        <p:grpSpPr>
          <a:xfrm>
            <a:off x="2743041" y="1336622"/>
            <a:ext cx="6478399" cy="5184648"/>
            <a:chOff x="2743041" y="1336622"/>
            <a:chExt cx="6478399" cy="5184648"/>
          </a:xfrm>
        </p:grpSpPr>
        <p:sp>
          <p:nvSpPr>
            <p:cNvPr id="9" name="Rectangle 8"/>
            <p:cNvSpPr/>
            <p:nvPr/>
          </p:nvSpPr>
          <p:spPr>
            <a:xfrm rot="5400000">
              <a:off x="6506815" y="3801551"/>
              <a:ext cx="5118909" cy="310341"/>
            </a:xfrm>
            <a:prstGeom prst="rect">
              <a:avLst/>
            </a:prstGeom>
          </p:spPr>
          <p:txBody>
            <a:bodyPr wrap="square">
              <a:spAutoFit/>
            </a:bodyPr>
            <a:lstStyle/>
            <a:p>
              <a:pPr>
                <a:lnSpc>
                  <a:spcPct val="150000"/>
                </a:lnSpc>
              </a:pPr>
              <a:r>
                <a:rPr lang="en-US" sz="1000" dirty="0">
                  <a:solidFill>
                    <a:srgbClr val="000000"/>
                  </a:solidFill>
                  <a:latin typeface="Geneva"/>
                  <a:cs typeface="Geneva"/>
                  <a:hlinkClick r:id="rId4"/>
                </a:rPr>
                <a:t>http://demonstrations.wolfram.com/TrajectoryOfATestMassInARochePotential/</a:t>
              </a:r>
              <a:endParaRPr lang="en-US" sz="10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041" y="1336622"/>
              <a:ext cx="6139463" cy="5184648"/>
            </a:xfrm>
            <a:prstGeom prst="rect">
              <a:avLst/>
            </a:prstGeom>
            <a:ln>
              <a:noFill/>
            </a:ln>
            <a:effectLst>
              <a:outerShdw blurRad="190500" algn="tl" rotWithShape="0">
                <a:srgbClr val="000000">
                  <a:alpha val="70000"/>
                </a:srgbClr>
              </a:outerShdw>
            </a:effectLst>
          </p:spPr>
        </p:pic>
      </p:grpSp>
      <p:sp>
        <p:nvSpPr>
          <p:cNvPr id="15" name="Rectangle 14"/>
          <p:cNvSpPr/>
          <p:nvPr/>
        </p:nvSpPr>
        <p:spPr>
          <a:xfrm>
            <a:off x="18090" y="3049078"/>
            <a:ext cx="2665601" cy="2525307"/>
          </a:xfrm>
          <a:prstGeom prst="rect">
            <a:avLst/>
          </a:prstGeom>
        </p:spPr>
        <p:txBody>
          <a:bodyPr wrap="square">
            <a:spAutoFit/>
          </a:bodyPr>
          <a:lstStyle/>
          <a:p>
            <a:pPr lvl="0">
              <a:lnSpc>
                <a:spcPct val="110000"/>
              </a:lnSpc>
              <a:buSzPct val="100000"/>
            </a:pPr>
            <a:endParaRPr lang="en-US">
              <a:solidFill>
                <a:srgbClr val="000000"/>
              </a:solidFill>
              <a:latin typeface="Geneva"/>
              <a:cs typeface="Geneva"/>
            </a:endParaRPr>
          </a:p>
          <a:p>
            <a:pPr marL="171450" lvl="0" indent="-171450">
              <a:lnSpc>
                <a:spcPct val="110000"/>
              </a:lnSpc>
              <a:buSzPct val="100000"/>
              <a:buBlip>
                <a:blip r:embed="rId3"/>
              </a:buBlip>
            </a:pPr>
            <a:r>
              <a:rPr lang="en-US" smtClean="0">
                <a:solidFill>
                  <a:srgbClr val="000000"/>
                </a:solidFill>
                <a:latin typeface="Geneva"/>
                <a:cs typeface="Geneva"/>
              </a:rPr>
              <a:t> Applet Mathematica</a:t>
            </a:r>
          </a:p>
          <a:p>
            <a:pPr marL="171450" lvl="0" indent="-171450">
              <a:lnSpc>
                <a:spcPct val="110000"/>
              </a:lnSpc>
              <a:buSzPct val="100000"/>
              <a:buBlip>
                <a:blip r:embed="rId3"/>
              </a:buBlip>
            </a:pPr>
            <a:r>
              <a:rPr lang="en-US">
                <a:solidFill>
                  <a:srgbClr val="000000"/>
                </a:solidFill>
                <a:latin typeface="Geneva"/>
                <a:cs typeface="Geneva"/>
              </a:rPr>
              <a:t> Maquettes 3D</a:t>
            </a:r>
          </a:p>
          <a:p>
            <a:pPr marL="171450" lvl="0" indent="-171450">
              <a:lnSpc>
                <a:spcPct val="110000"/>
              </a:lnSpc>
              <a:buSzPct val="100000"/>
              <a:buBlip>
                <a:blip r:embed="rId3"/>
              </a:buBlip>
            </a:pPr>
            <a:endParaRPr lang="en-US">
              <a:solidFill>
                <a:srgbClr val="000000"/>
              </a:solidFill>
              <a:latin typeface="Geneva"/>
              <a:cs typeface="Geneva"/>
            </a:endParaRPr>
          </a:p>
          <a:p>
            <a:pPr marL="171450" lvl="0" indent="-171450">
              <a:lnSpc>
                <a:spcPct val="110000"/>
              </a:lnSpc>
              <a:buSzPct val="100000"/>
              <a:buBlip>
                <a:blip r:embed="rId3"/>
              </a:buBlip>
            </a:pPr>
            <a:endParaRPr lang="en-US">
              <a:solidFill>
                <a:srgbClr val="000000"/>
              </a:solidFill>
              <a:latin typeface="Geneva"/>
              <a:cs typeface="Geneva"/>
            </a:endParaRPr>
          </a:p>
          <a:p>
            <a:pPr lvl="0">
              <a:lnSpc>
                <a:spcPct val="110000"/>
              </a:lnSpc>
              <a:buSzPct val="100000"/>
            </a:pPr>
            <a:endParaRPr lang="en-US">
              <a:solidFill>
                <a:srgbClr val="000000"/>
              </a:solidFill>
              <a:latin typeface="Geneva"/>
              <a:cs typeface="Geneva"/>
            </a:endParaRPr>
          </a:p>
          <a:p>
            <a:pPr marL="171450" lvl="0" indent="-171450">
              <a:lnSpc>
                <a:spcPct val="110000"/>
              </a:lnSpc>
              <a:buSzPct val="100000"/>
              <a:buBlip>
                <a:blip r:embed="rId3"/>
              </a:buBlip>
            </a:pPr>
            <a:endParaRPr lang="en-US">
              <a:solidFill>
                <a:srgbClr val="000000"/>
              </a:solidFill>
              <a:latin typeface="Geneva"/>
              <a:cs typeface="Geneva"/>
            </a:endParaRPr>
          </a:p>
          <a:p>
            <a:pPr lvl="0">
              <a:lnSpc>
                <a:spcPct val="110000"/>
              </a:lnSpc>
              <a:buSzPct val="100000"/>
            </a:pPr>
            <a:endParaRPr lang="en-US">
              <a:solidFill>
                <a:srgbClr val="000000"/>
              </a:solidFill>
              <a:latin typeface="Geneva"/>
              <a:cs typeface="Geneva"/>
            </a:endParaRPr>
          </a:p>
        </p:txBody>
      </p:sp>
      <p:pic>
        <p:nvPicPr>
          <p:cNvPr id="3" name="Image 2" descr="vaclogo.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2" y="4633389"/>
            <a:ext cx="1526544" cy="1955258"/>
          </a:xfrm>
          <a:prstGeom prst="rect">
            <a:avLst/>
          </a:prstGeom>
        </p:spPr>
      </p:pic>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8" name="Rounded Rectangle 39"/>
          <p:cNvSpPr/>
          <p:nvPr/>
        </p:nvSpPr>
        <p:spPr>
          <a:xfrm>
            <a:off x="152506" y="145409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152506" y="2625603"/>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152506" y="422416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Numérique</a:t>
            </a:r>
          </a:p>
        </p:txBody>
      </p:sp>
      <p:sp>
        <p:nvSpPr>
          <p:cNvPr id="11" name="Rectangle 10"/>
          <p:cNvSpPr/>
          <p:nvPr/>
        </p:nvSpPr>
        <p:spPr>
          <a:xfrm>
            <a:off x="152506" y="3023840"/>
            <a:ext cx="8224371" cy="1077218"/>
          </a:xfrm>
          <a:prstGeom prst="rect">
            <a:avLst/>
          </a:prstGeom>
        </p:spPr>
        <p:txBody>
          <a:bodyPr wrap="square">
            <a:spAutoFit/>
          </a:bodyPr>
          <a:lstStyle/>
          <a:p>
            <a:pPr lvl="0">
              <a:buSzPct val="100000"/>
            </a:pPr>
            <a:r>
              <a:rPr lang="en-US" sz="1600" dirty="0">
                <a:solidFill>
                  <a:srgbClr val="000000"/>
                </a:solidFill>
                <a:latin typeface="Geneva"/>
                <a:cs typeface="Geneva"/>
              </a:rPr>
              <a:t>Centre de préparation à l’Agrégation de Montrouge – Agnès Ma</a:t>
            </a:r>
            <a:r>
              <a:rPr lang="en-US" sz="1600" dirty="0">
                <a:solidFill>
                  <a:srgbClr val="000000"/>
                </a:solidFill>
                <a:latin typeface="Geneva"/>
                <a:cs typeface="Geneva"/>
              </a:rPr>
              <a:t>ître</a:t>
            </a: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Montages expérimentaux</a:t>
            </a:r>
          </a:p>
          <a:p>
            <a:pPr marL="628650" lvl="1" indent="-171450">
              <a:buSzPct val="100000"/>
              <a:buBlip>
                <a:blip r:embed="rId3"/>
              </a:buBlip>
            </a:pPr>
            <a:r>
              <a:rPr lang="en-US" sz="1600" dirty="0" smtClean="0">
                <a:solidFill>
                  <a:srgbClr val="000000"/>
                </a:solidFill>
                <a:latin typeface="Geneva"/>
                <a:cs typeface="Geneva"/>
              </a:rPr>
              <a:t> Leçons</a:t>
            </a:r>
          </a:p>
          <a:p>
            <a:pPr lvl="0">
              <a:buSzPct val="100000"/>
            </a:pPr>
            <a:r>
              <a:rPr lang="en-US" sz="1600" dirty="0">
                <a:solidFill>
                  <a:srgbClr val="000000"/>
                </a:solidFill>
                <a:latin typeface="Geneva"/>
                <a:cs typeface="Geneva"/>
              </a:rPr>
              <a:t>Master des métiers de l’enseignement : CAPES</a:t>
            </a:r>
          </a:p>
        </p:txBody>
      </p:sp>
      <p:sp>
        <p:nvSpPr>
          <p:cNvPr id="12" name="Rectangle 11"/>
          <p:cNvSpPr/>
          <p:nvPr/>
        </p:nvSpPr>
        <p:spPr>
          <a:xfrm>
            <a:off x="152506" y="4650793"/>
            <a:ext cx="8224371" cy="2092880"/>
          </a:xfrm>
          <a:prstGeom prst="rect">
            <a:avLst/>
          </a:prstGeom>
        </p:spPr>
        <p:txBody>
          <a:bodyPr wrap="square">
            <a:spAutoFit/>
          </a:bodyPr>
          <a:lstStyle/>
          <a:p>
            <a:pPr lvl="0">
              <a:buSzPct val="100000"/>
            </a:pPr>
            <a:r>
              <a:rPr lang="en-US" sz="1600" dirty="0">
                <a:solidFill>
                  <a:srgbClr val="000000"/>
                </a:solidFill>
                <a:latin typeface="Geneva"/>
                <a:cs typeface="Geneva"/>
              </a:rPr>
              <a:t>Initiation à l’outil informatique</a:t>
            </a:r>
          </a:p>
          <a:p>
            <a:pPr marL="628650" lvl="1" indent="-171450">
              <a:buSzPct val="100000"/>
              <a:buBlip>
                <a:blip r:embed="rId3"/>
              </a:buBlip>
            </a:pPr>
            <a:r>
              <a:rPr lang="en-US" sz="1600" dirty="0">
                <a:solidFill>
                  <a:srgbClr val="000000"/>
                </a:solidFill>
                <a:latin typeface="Geneva"/>
                <a:cs typeface="Geneva"/>
              </a:rPr>
              <a:t> L1 Python</a:t>
            </a:r>
          </a:p>
          <a:p>
            <a:pPr marL="628650" lvl="1" indent="-171450">
              <a:buSzPct val="100000"/>
              <a:buBlip>
                <a:blip r:embed="rId3"/>
              </a:buBlip>
            </a:pPr>
            <a:r>
              <a:rPr lang="en-US" sz="1600" dirty="0">
                <a:solidFill>
                  <a:srgbClr val="000000"/>
                </a:solidFill>
                <a:latin typeface="Geneva"/>
                <a:cs typeface="Geneva"/>
              </a:rPr>
              <a:t> L1-L2 Ateliers de recherche encadrée – Emmanuel Rollinde</a:t>
            </a:r>
          </a:p>
          <a:p>
            <a:pPr marL="628650" lvl="1" indent="-171450">
              <a:buSzPct val="100000"/>
              <a:buBlip>
                <a:blip r:embed="rId3"/>
              </a:buBlip>
            </a:pPr>
            <a:r>
              <a:rPr lang="en-US" sz="1600" dirty="0">
                <a:solidFill>
                  <a:srgbClr val="000000"/>
                </a:solidFill>
                <a:latin typeface="Geneva"/>
                <a:cs typeface="Geneva"/>
              </a:rPr>
              <a:t> M1 Méthodes numériques et informatiques – Jacques Lefrère</a:t>
            </a: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Algorithmique et résolution numérique</a:t>
            </a:r>
          </a:p>
          <a:p>
            <a:pPr marL="628650" lvl="1" indent="-171450">
              <a:buSzPct val="100000"/>
              <a:buBlip>
                <a:blip r:embed="rId3"/>
              </a:buBlip>
            </a:pPr>
            <a:r>
              <a:rPr lang="en-US" sz="1600" dirty="0">
                <a:solidFill>
                  <a:srgbClr val="000000"/>
                </a:solidFill>
                <a:latin typeface="Geneva"/>
                <a:cs typeface="Geneva"/>
              </a:rPr>
              <a:t> Différences / volumes finis</a:t>
            </a:r>
          </a:p>
          <a:p>
            <a:pPr marL="628650" lvl="1" indent="-171450">
              <a:buSzPct val="100000"/>
              <a:buBlip>
                <a:blip r:embed="rId3"/>
              </a:buBlip>
            </a:pPr>
            <a:r>
              <a:rPr lang="en-US" sz="1600" dirty="0">
                <a:solidFill>
                  <a:srgbClr val="000000"/>
                </a:solidFill>
                <a:latin typeface="Geneva"/>
                <a:cs typeface="Geneva"/>
              </a:rPr>
              <a:t> Monte-Carlo</a:t>
            </a:r>
          </a:p>
          <a:p>
            <a:pPr lvl="0">
              <a:buSzPct val="100000"/>
            </a:pPr>
            <a:endParaRPr lang="en-US" sz="1600" dirty="0">
              <a:solidFill>
                <a:srgbClr val="000000"/>
              </a:solidFill>
              <a:latin typeface="Geneva"/>
              <a:cs typeface="Geneva"/>
            </a:endParaRPr>
          </a:p>
        </p:txBody>
      </p:sp>
      <p:sp>
        <p:nvSpPr>
          <p:cNvPr id="15" name="Rectangle 14"/>
          <p:cNvSpPr/>
          <p:nvPr/>
        </p:nvSpPr>
        <p:spPr>
          <a:xfrm>
            <a:off x="3230" y="1583017"/>
            <a:ext cx="8224371"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Physique : CM, TD, TP</a:t>
            </a:r>
          </a:p>
          <a:p>
            <a:pPr marL="628650" lvl="1" indent="-171450">
              <a:buSzPct val="100000"/>
              <a:buBlip>
                <a:blip r:embed="rId3"/>
              </a:buBlip>
            </a:pPr>
            <a:r>
              <a:rPr lang="en-US" sz="1600" dirty="0" smtClean="0">
                <a:solidFill>
                  <a:srgbClr val="000000"/>
                </a:solidFill>
                <a:latin typeface="Geneva"/>
                <a:cs typeface="Geneva"/>
              </a:rPr>
              <a:t> PACES</a:t>
            </a:r>
          </a:p>
          <a:p>
            <a:pPr marL="628650" lvl="1" indent="-171450">
              <a:buSzPct val="100000"/>
              <a:buBlip>
                <a:blip r:embed="rId3"/>
              </a:buBlip>
            </a:pPr>
            <a:r>
              <a:rPr lang="en-US" sz="1600" dirty="0">
                <a:solidFill>
                  <a:srgbClr val="000000"/>
                </a:solidFill>
                <a:latin typeface="Geneva"/>
                <a:cs typeface="Geneva"/>
              </a:rPr>
              <a:t> Mécanique</a:t>
            </a:r>
            <a:endParaRPr lang="en-US" sz="1600" dirty="0" smtClean="0">
              <a:solidFill>
                <a:srgbClr val="000000"/>
              </a:solidFill>
              <a:latin typeface="Geneva"/>
              <a:cs typeface="Geneva"/>
            </a:endParaRPr>
          </a:p>
        </p:txBody>
      </p:sp>
      <p:sp>
        <p:nvSpPr>
          <p:cNvPr id="16" name="Rectangle 15"/>
          <p:cNvSpPr/>
          <p:nvPr/>
        </p:nvSpPr>
        <p:spPr>
          <a:xfrm>
            <a:off x="3230" y="623101"/>
            <a:ext cx="8224371" cy="830997"/>
          </a:xfrm>
          <a:prstGeom prst="rect">
            <a:avLst/>
          </a:prstGeom>
        </p:spPr>
        <p:txBody>
          <a:bodyPr wrap="square">
            <a:spAutoFit/>
          </a:bodyPr>
          <a:lstStyle/>
          <a:p>
            <a:pPr lvl="0">
              <a:buSzPct val="100000"/>
            </a:pPr>
            <a:r>
              <a:rPr lang="en-US" sz="1600">
                <a:solidFill>
                  <a:srgbClr val="000000"/>
                </a:solidFill>
                <a:latin typeface="Geneva"/>
                <a:cs typeface="Geneva"/>
              </a:rPr>
              <a:t>Diversification des profils</a:t>
            </a:r>
          </a:p>
          <a:p>
            <a:pPr marL="628650" lvl="1" indent="-171450">
              <a:buSzPct val="100000"/>
              <a:buBlip>
                <a:blip r:embed="rId3"/>
              </a:buBlip>
            </a:pPr>
            <a:r>
              <a:rPr lang="en-US" sz="1600" dirty="0">
                <a:solidFill>
                  <a:srgbClr val="000000"/>
                </a:solidFill>
                <a:latin typeface="Geneva"/>
                <a:cs typeface="Geneva"/>
              </a:rPr>
              <a:t> Parcours MIPI / PCGI</a:t>
            </a:r>
          </a:p>
          <a:p>
            <a:pPr marL="628650" lvl="1" indent="-171450">
              <a:buSzPct val="100000"/>
              <a:buBlip>
                <a:blip r:embed="rId3"/>
              </a:buBlip>
            </a:pPr>
            <a:r>
              <a:rPr lang="en-US" sz="1600" dirty="0">
                <a:solidFill>
                  <a:srgbClr val="000000"/>
                </a:solidFill>
                <a:latin typeface="Geneva"/>
                <a:cs typeface="Geneva"/>
              </a:rPr>
              <a:t> Majeur / mineur</a:t>
            </a:r>
          </a:p>
        </p:txBody>
      </p:sp>
    </p:spTree>
    <p:extLst>
      <p:ext uri="{BB962C8B-B14F-4D97-AF65-F5344CB8AC3E}">
        <p14:creationId xmlns:p14="http://schemas.microsoft.com/office/powerpoint/2010/main" val="2091734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1775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7828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96481"/>
            <a:ext cx="751196" cy="777596"/>
          </a:xfrm>
          <a:prstGeom prst="rect">
            <a:avLst/>
          </a:prstGeom>
        </p:spPr>
      </p:pic>
      <p:pic>
        <p:nvPicPr>
          <p:cNvPr id="15" name="Image 14" descr="1280px-MIT_logo.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5499" y="3037779"/>
            <a:ext cx="1037727" cy="536699"/>
          </a:xfrm>
          <a:prstGeom prst="rect">
            <a:avLst/>
          </a:prstGeom>
        </p:spPr>
      </p:pic>
      <p:pic>
        <p:nvPicPr>
          <p:cNvPr id="26" name="Image 25" descr="ENS_Cachan.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648" y="991330"/>
            <a:ext cx="1248625" cy="680891"/>
          </a:xfrm>
          <a:prstGeom prst="rect">
            <a:avLst/>
          </a:prstGeom>
        </p:spPr>
      </p:pic>
      <p:pic>
        <p:nvPicPr>
          <p:cNvPr id="27" name="Image 26" descr="logo_obs_fond-blan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2509" y="182354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Jean-François Lestrade </a:t>
            </a:r>
            <a:r>
              <a:rPr lang="en-US" dirty="0">
                <a:solidFill>
                  <a:srgbClr val="000000"/>
                </a:solidFill>
                <a:latin typeface="Geneva"/>
                <a:cs typeface="Geneva"/>
              </a:rPr>
              <a:t>(M1)</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Saul Rappaport</a:t>
            </a: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Fabien Casse </a:t>
            </a:r>
            <a:r>
              <a:rPr lang="en-US" smtClean="0">
                <a:solidFill>
                  <a:srgbClr val="000000"/>
                </a:solidFill>
                <a:latin typeface="Geneva"/>
                <a:cs typeface="Geneva"/>
              </a:rPr>
              <a:t>(M2)</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Fabien Casse </a:t>
            </a:r>
            <a:r>
              <a:rPr lang="en-US" dirty="0">
                <a:solidFill>
                  <a:srgbClr val="000000"/>
                </a:solidFill>
                <a:latin typeface="Geneva"/>
                <a:cs typeface="Geneva"/>
              </a:rPr>
              <a:t>&amp; </a:t>
            </a:r>
            <a:r>
              <a:rPr lang="en-US" b="1" dirty="0">
                <a:solidFill>
                  <a:srgbClr val="000000"/>
                </a:solidFill>
                <a:latin typeface="Geneva"/>
                <a:cs typeface="Geneva"/>
              </a:rPr>
              <a:t>Andrea Goldwurm </a:t>
            </a:r>
            <a:r>
              <a:rPr lang="en-US" dirty="0">
                <a:solidFill>
                  <a:srgbClr val="000000"/>
                </a:solidFill>
                <a:latin typeface="Geneva"/>
                <a:cs typeface="Geneva"/>
              </a:rPr>
              <a:t>à l’APC</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Rony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endParaRPr lang="en-US" sz="1600">
                <a:solidFill>
                  <a:srgbClr val="000000"/>
                </a:solidFill>
                <a:latin typeface="Geneva"/>
                <a:cs typeface="Geneva"/>
              </a:endParaRP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endParaRPr lang="en-US" sz="1600">
                <a:solidFill>
                  <a:srgbClr val="000000"/>
                </a:solidFill>
                <a:latin typeface="Geneva"/>
                <a:cs typeface="Geneva"/>
              </a:endParaRPr>
            </a:p>
          </p:txBody>
        </p:sp>
      </p:grpSp>
    </p:spTree>
    <p:extLst>
      <p:ext uri="{BB962C8B-B14F-4D97-AF65-F5344CB8AC3E}">
        <p14:creationId xmlns:p14="http://schemas.microsoft.com/office/powerpoint/2010/main" val="526107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10</a:t>
            </a:r>
            <a:r>
              <a:rPr lang="en-US" sz="1400" baseline="30000">
                <a:solidFill>
                  <a:srgbClr val="000000"/>
                </a:solidFill>
                <a:latin typeface="Geneva"/>
                <a:cs typeface="Geneva"/>
              </a:rPr>
              <a:t>-6 </a:t>
            </a:r>
            <a:r>
              <a:rPr lang="en-US" sz="1400">
                <a:solidFill>
                  <a:srgbClr val="000000"/>
                </a:solidFill>
                <a:latin typeface="Geneva"/>
                <a:cs typeface="Geneva"/>
              </a:rPr>
              <a:t>M</a:t>
            </a:r>
            <a:r>
              <a:rPr lang="en-US" sz="1400" baseline="-25000">
                <a:solidFill>
                  <a:srgbClr val="000000"/>
                </a:solidFill>
                <a:latin typeface="Geneva"/>
                <a:cs typeface="Geneva"/>
              </a:rPr>
              <a:t>☉</a:t>
            </a:r>
            <a:r>
              <a:rPr lang="en-US" sz="1400">
                <a:solidFill>
                  <a:srgbClr val="000000"/>
                </a:solidFill>
                <a:latin typeface="Geneva"/>
                <a:cs typeface="Geneva"/>
              </a:rPr>
              <a:t>/an</a:t>
            </a:r>
          </a:p>
          <a:p>
            <a:pPr marL="171450" lvl="0" indent="-171450">
              <a:buSzPct val="100000"/>
              <a:buBlip>
                <a:blip r:embed="rId4"/>
              </a:buBlip>
            </a:pPr>
            <a:r>
              <a:rPr lang="en-US" sz="1400">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vue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Motivations</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4023780" y="2521212"/>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85613" y="290757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É</a:t>
            </a:r>
            <a:r>
              <a:rPr lang="en-US" sz="1600" b="1" cap="small" dirty="0" smtClean="0">
                <a:solidFill>
                  <a:srgbClr val="000000"/>
                </a:solidFill>
                <a:latin typeface="Geneva"/>
                <a:cs typeface="Geneva"/>
              </a:rPr>
              <a:t>toiles à neutrons</a:t>
            </a:r>
            <a:endParaRPr lang="en-US" sz="1600" b="1" cap="small" dirty="0">
              <a:solidFill>
                <a:srgbClr val="000000"/>
              </a:solidFill>
              <a:latin typeface="Geneva"/>
              <a:cs typeface="Geneva"/>
            </a:endParaRPr>
          </a:p>
        </p:txBody>
      </p:sp>
      <p:sp>
        <p:nvSpPr>
          <p:cNvPr id="11" name="Rounded Rectangle 39"/>
          <p:cNvSpPr/>
          <p:nvPr/>
        </p:nvSpPr>
        <p:spPr>
          <a:xfrm>
            <a:off x="190086" y="4409652"/>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13" name="Rectangle 12"/>
          <p:cNvSpPr/>
          <p:nvPr/>
        </p:nvSpPr>
        <p:spPr>
          <a:xfrm>
            <a:off x="6433297" y="685926"/>
            <a:ext cx="2793794"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progéniteurs? </a:t>
            </a:r>
          </a:p>
          <a:p>
            <a:pPr marL="171450" lvl="0" indent="-171450">
              <a:buSzPct val="100000"/>
              <a:buBlip>
                <a:blip r:embed="rId3"/>
              </a:buBlip>
            </a:pPr>
            <a:r>
              <a:rPr lang="en-US">
                <a:solidFill>
                  <a:srgbClr val="000000"/>
                </a:solidFill>
                <a:latin typeface="Geneva"/>
                <a:cs typeface="Geneva"/>
              </a:rPr>
              <a:t> taux de coalescence</a:t>
            </a:r>
          </a:p>
          <a:p>
            <a:pPr marL="171450" lvl="0" indent="-171450">
              <a:buSzPct val="100000"/>
              <a:buBlip>
                <a:blip r:embed="rId3"/>
              </a:buBlip>
            </a:pPr>
            <a:r>
              <a:rPr lang="en-US">
                <a:solidFill>
                  <a:srgbClr val="000000"/>
                </a:solidFill>
                <a:latin typeface="Geneva"/>
                <a:cs typeface="Geneva"/>
              </a:rPr>
              <a:t> conditions</a:t>
            </a:r>
          </a:p>
        </p:txBody>
      </p:sp>
      <p:sp>
        <p:nvSpPr>
          <p:cNvPr id="15" name="Rectangle 14"/>
          <p:cNvSpPr/>
          <p:nvPr/>
        </p:nvSpPr>
        <p:spPr>
          <a:xfrm>
            <a:off x="1404032" y="725568"/>
            <a:ext cx="4580745"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équation d’état</a:t>
            </a:r>
          </a:p>
          <a:p>
            <a:pPr marL="171450" lvl="0" indent="-171450">
              <a:buSzPct val="100000"/>
              <a:buBlip>
                <a:blip r:embed="rId3"/>
              </a:buBlip>
            </a:pPr>
            <a:r>
              <a:rPr lang="en-US">
                <a:solidFill>
                  <a:srgbClr val="000000"/>
                </a:solidFill>
                <a:latin typeface="Geneva"/>
                <a:cs typeface="Geneva"/>
              </a:rPr>
              <a:t> champ magnétique</a:t>
            </a:r>
          </a:p>
          <a:p>
            <a:pPr marL="171450" lvl="0" indent="-171450">
              <a:buSzPct val="100000"/>
              <a:buBlip>
                <a:blip r:embed="rId3"/>
              </a:buBlip>
            </a:pPr>
            <a:r>
              <a:rPr lang="en-US">
                <a:solidFill>
                  <a:srgbClr val="000000"/>
                </a:solidFill>
                <a:latin typeface="Geneva"/>
                <a:cs typeface="Geneva"/>
              </a:rPr>
              <a:t> structure</a:t>
            </a:r>
            <a:endParaRPr lang="en-US">
              <a:solidFill>
                <a:srgbClr val="000000"/>
              </a:solidFill>
              <a:latin typeface="Geneva"/>
              <a:cs typeface="Geneva"/>
            </a:endParaRPr>
          </a:p>
        </p:txBody>
      </p:sp>
      <p:grpSp>
        <p:nvGrpSpPr>
          <p:cNvPr id="4" name="Grouper 3"/>
          <p:cNvGrpSpPr/>
          <p:nvPr/>
        </p:nvGrpSpPr>
        <p:grpSpPr>
          <a:xfrm>
            <a:off x="3955988" y="725467"/>
            <a:ext cx="2477309" cy="1677605"/>
            <a:chOff x="3872898" y="725467"/>
            <a:chExt cx="2477309" cy="1677605"/>
          </a:xfrm>
        </p:grpSpPr>
        <p:pic>
          <p:nvPicPr>
            <p:cNvPr id="3" name="Image 2" descr="Virgo.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5">
            <a:extLst>
              <a:ext uri="{28A0092B-C50C-407E-A947-70E740481C1C}">
                <a14:useLocalDpi xmlns:a14="http://schemas.microsoft.com/office/drawing/2010/main" val="0"/>
              </a:ext>
            </a:extLst>
          </a:blip>
          <a:srcRect l="30375" t="7018" r="35875"/>
          <a:stretch/>
        </p:blipFill>
        <p:spPr>
          <a:xfrm>
            <a:off x="74644" y="713597"/>
            <a:ext cx="1353128" cy="2096942"/>
          </a:xfrm>
          <a:prstGeom prst="rect">
            <a:avLst/>
          </a:prstGeom>
          <a:ln>
            <a:noFill/>
          </a:ln>
          <a:effectLst>
            <a:outerShdw blurRad="190500" algn="tl" rotWithShape="0">
              <a:srgbClr val="000000">
                <a:alpha val="70000"/>
              </a:srgbClr>
            </a:outerShdw>
          </a:effectLst>
        </p:spPr>
      </p:pic>
      <p:sp>
        <p:nvSpPr>
          <p:cNvPr id="18" name="Rectangle 17"/>
          <p:cNvSpPr/>
          <p:nvPr/>
        </p:nvSpPr>
        <p:spPr>
          <a:xfrm>
            <a:off x="5782994" y="5305427"/>
            <a:ext cx="2793794" cy="923330"/>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jets &amp; vents</a:t>
            </a:r>
          </a:p>
          <a:p>
            <a:pPr marL="171450" lvl="0" indent="-171450">
              <a:buSzPct val="100000"/>
              <a:buBlip>
                <a:blip r:embed="rId3"/>
              </a:buBlip>
            </a:pPr>
            <a:r>
              <a:rPr lang="en-US">
                <a:solidFill>
                  <a:srgbClr val="000000"/>
                </a:solidFill>
                <a:latin typeface="Geneva"/>
                <a:cs typeface="Geneva"/>
              </a:rPr>
              <a:t> luminosité</a:t>
            </a:r>
          </a:p>
          <a:p>
            <a:pPr marL="171450" lvl="0" indent="-171450">
              <a:buSzPct val="100000"/>
              <a:buBlip>
                <a:blip r:embed="rId3"/>
              </a:buBlip>
            </a:pPr>
            <a:r>
              <a:rPr lang="en-US">
                <a:solidFill>
                  <a:srgbClr val="000000"/>
                </a:solidFill>
                <a:latin typeface="Geneva"/>
                <a:cs typeface="Geneva"/>
              </a:rPr>
              <a:t> nucléosynthèse</a:t>
            </a:r>
          </a:p>
        </p:txBody>
      </p:sp>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endParaRPr lang="en-US" sz="1000" i="1">
              <a:solidFill>
                <a:srgbClr val="000000"/>
              </a:solidFill>
              <a:latin typeface="Geneva"/>
              <a:cs typeface="Geneva"/>
            </a:endParaRPr>
          </a:p>
        </p:txBody>
      </p:sp>
      <p:sp>
        <p:nvSpPr>
          <p:cNvPr id="21" name="Rectangle 20"/>
          <p:cNvSpPr/>
          <p:nvPr/>
        </p:nvSpPr>
        <p:spPr>
          <a:xfrm>
            <a:off x="190086" y="5068727"/>
            <a:ext cx="3607736" cy="1200329"/>
          </a:xfrm>
          <a:prstGeom prst="rect">
            <a:avLst/>
          </a:prstGeom>
        </p:spPr>
        <p:txBody>
          <a:bodyPr wrap="square">
            <a:spAutoFit/>
          </a:bodyPr>
          <a:lstStyle/>
          <a:p>
            <a:pPr marL="171450" lvl="0" indent="-171450">
              <a:buSzPct val="100000"/>
              <a:buBlip>
                <a:blip r:embed="rId3"/>
              </a:buBlip>
            </a:pPr>
            <a:r>
              <a:rPr lang="en-US">
                <a:solidFill>
                  <a:srgbClr val="000000"/>
                </a:solidFill>
                <a:latin typeface="Geneva"/>
                <a:cs typeface="Geneva"/>
              </a:rPr>
              <a:t> chocs</a:t>
            </a:r>
          </a:p>
          <a:p>
            <a:pPr marL="171450" lvl="0" indent="-171450">
              <a:buSzPct val="100000"/>
              <a:buBlip>
                <a:blip r:embed="rId3"/>
              </a:buBlip>
            </a:pPr>
            <a:r>
              <a:rPr lang="en-US">
                <a:solidFill>
                  <a:srgbClr val="000000"/>
                </a:solidFill>
                <a:latin typeface="Geneva"/>
                <a:cs typeface="Geneva"/>
              </a:rPr>
              <a:t> processus radiatifs</a:t>
            </a:r>
          </a:p>
          <a:p>
            <a:pPr marL="171450" lvl="0" indent="-171450">
              <a:buSzPct val="100000"/>
              <a:buBlip>
                <a:blip r:embed="rId3"/>
              </a:buBlip>
            </a:pPr>
            <a:r>
              <a:rPr lang="en-US">
                <a:solidFill>
                  <a:srgbClr val="000000"/>
                </a:solidFill>
                <a:latin typeface="Geneva"/>
                <a:cs typeface="Geneva"/>
              </a:rPr>
              <a:t> reconnection magnétique</a:t>
            </a:r>
          </a:p>
          <a:p>
            <a:pPr marL="171450" lvl="0" indent="-171450">
              <a:buSzPct val="100000"/>
              <a:buBlip>
                <a:blip r:embed="rId3"/>
              </a:buBlip>
            </a:pPr>
            <a:r>
              <a:rPr lang="en-US">
                <a:solidFill>
                  <a:srgbClr val="000000"/>
                </a:solidFill>
                <a:latin typeface="Geneva"/>
                <a:cs typeface="Geneva"/>
              </a:rPr>
              <a:t> accélération de particules</a:t>
            </a:r>
          </a:p>
        </p:txBody>
      </p:sp>
      <p:sp>
        <p:nvSpPr>
          <p:cNvPr id="22" name="Rounded Rectangle 39"/>
          <p:cNvSpPr/>
          <p:nvPr/>
        </p:nvSpPr>
        <p:spPr>
          <a:xfrm>
            <a:off x="5782994" y="4600365"/>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Rétroaction galactique</a:t>
            </a:r>
            <a:endParaRPr lang="en-US" sz="1600" b="1" cap="small" dirty="0">
              <a:solidFill>
                <a:srgbClr val="000000"/>
              </a:solidFill>
              <a:latin typeface="Geneva"/>
              <a:cs typeface="Geneva"/>
            </a:endParaRP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797" y="521983"/>
            <a:ext cx="3211284" cy="319930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116278" y="1436076"/>
            <a:ext cx="6075389" cy="646331"/>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65126" y="1029371"/>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590944" y="2116757"/>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89550" y="3733496"/>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endParaRPr lang="en-US" sz="1600" b="1" cap="small" dirty="0">
              <a:solidFill>
                <a:srgbClr val="000000"/>
              </a:solidFill>
              <a:latin typeface="Geneva"/>
              <a:cs typeface="Geneva"/>
            </a:endParaRPr>
          </a:p>
        </p:txBody>
      </p:sp>
      <p:sp>
        <p:nvSpPr>
          <p:cNvPr id="13" name="Rectangle 12"/>
          <p:cNvSpPr/>
          <p:nvPr/>
        </p:nvSpPr>
        <p:spPr>
          <a:xfrm>
            <a:off x="3554308" y="2234142"/>
            <a:ext cx="4237175" cy="1754327"/>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Fortran modulaire</a:t>
            </a:r>
          </a:p>
          <a:p>
            <a:pPr marL="171450" indent="-171450">
              <a:buSzPct val="100000"/>
              <a:buBlip>
                <a:blip r:embed="rId4"/>
              </a:buBlip>
            </a:pPr>
            <a:r>
              <a:rPr lang="en-US">
                <a:solidFill>
                  <a:srgbClr val="000000"/>
                </a:solidFill>
                <a:latin typeface="Geneva"/>
                <a:cs typeface="Geneva"/>
              </a:rPr>
              <a:t> volumes finis</a:t>
            </a:r>
            <a:r>
              <a:rPr lang="en-US">
                <a:solidFill>
                  <a:srgbClr val="000000"/>
                </a:solidFill>
                <a:latin typeface="Geneva"/>
                <a:cs typeface="Geneva"/>
              </a:rPr>
              <a:t> </a:t>
            </a:r>
          </a:p>
          <a:p>
            <a:pPr marL="171450" indent="-171450">
              <a:buSzPct val="100000"/>
              <a:buBlip>
                <a:blip r:embed="rId4"/>
              </a:buBlip>
            </a:pPr>
            <a:r>
              <a:rPr lang="en-US" b="1">
                <a:solidFill>
                  <a:srgbClr val="000000"/>
                </a:solidFill>
                <a:latin typeface="Geneva"/>
                <a:cs typeface="Geneva"/>
              </a:rPr>
              <a:t> </a:t>
            </a:r>
            <a:r>
              <a:rPr lang="en-US" b="1">
                <a:solidFill>
                  <a:srgbClr val="000000"/>
                </a:solidFill>
                <a:latin typeface="Geneva"/>
                <a:cs typeface="Geneva"/>
              </a:rPr>
              <a:t>maille adaptative</a:t>
            </a:r>
          </a:p>
          <a:p>
            <a:pPr marL="171450" indent="-171450">
              <a:buSzPct val="100000"/>
              <a:buBlip>
                <a:blip r:embed="rId4"/>
              </a:buBlip>
            </a:pPr>
            <a:r>
              <a:rPr lang="en-US">
                <a:solidFill>
                  <a:srgbClr val="000000"/>
                </a:solidFill>
                <a:latin typeface="Geneva"/>
                <a:cs typeface="Geneva"/>
              </a:rPr>
              <a:t> </a:t>
            </a:r>
            <a:r>
              <a:rPr lang="en-US">
                <a:solidFill>
                  <a:srgbClr val="000000"/>
                </a:solidFill>
                <a:latin typeface="Geneva"/>
                <a:cs typeface="Geneva"/>
              </a:rPr>
              <a:t>géométries multiples</a:t>
            </a:r>
          </a:p>
          <a:p>
            <a:pPr marL="171450" indent="-171450">
              <a:buSzPct val="100000"/>
              <a:buBlip>
                <a:blip r:embed="rId4"/>
              </a:buBlip>
            </a:pPr>
            <a:r>
              <a:rPr lang="en-US">
                <a:solidFill>
                  <a:srgbClr val="000000"/>
                </a:solidFill>
                <a:latin typeface="Geneva"/>
                <a:cs typeface="Geneva"/>
              </a:rPr>
              <a:t> différents schémas de résolution</a:t>
            </a:r>
            <a:endParaRPr lang="en-US">
              <a:solidFill>
                <a:srgbClr val="000000"/>
              </a:solidFill>
              <a:latin typeface="Geneva"/>
              <a:cs typeface="Geneva"/>
            </a:endParaRPr>
          </a:p>
        </p:txBody>
      </p:sp>
      <p:sp>
        <p:nvSpPr>
          <p:cNvPr id="15" name="Rectangle 14"/>
          <p:cNvSpPr/>
          <p:nvPr/>
        </p:nvSpPr>
        <p:spPr>
          <a:xfrm>
            <a:off x="140702" y="3859048"/>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conssommées</a:t>
            </a:r>
          </a:p>
        </p:txBody>
      </p:sp>
      <p:sp>
        <p:nvSpPr>
          <p:cNvPr id="16" name="Rectangle 15"/>
          <p:cNvSpPr/>
          <p:nvPr/>
        </p:nvSpPr>
        <p:spPr>
          <a:xfrm>
            <a:off x="170971" y="4892277"/>
            <a:ext cx="8224371" cy="1477328"/>
          </a:xfrm>
          <a:prstGeom prst="rect">
            <a:avLst/>
          </a:prstGeom>
        </p:spPr>
        <p:txBody>
          <a:bodyPr wrap="square">
            <a:spAutoFit/>
          </a:bodyPr>
          <a:lstStyle/>
          <a:p>
            <a:pPr lvl="0">
              <a:buSzPct val="100000"/>
            </a:pPr>
            <a:endParaRPr lang="en-US">
              <a:solidFill>
                <a:srgbClr val="000000"/>
              </a:solidFill>
              <a:latin typeface="Geneva"/>
              <a:cs typeface="Geneva"/>
            </a:endParaRPr>
          </a:p>
          <a:p>
            <a:pPr lvl="0">
              <a:buSzPct val="100000"/>
            </a:pPr>
            <a:r>
              <a:rPr lang="en-US">
                <a:solidFill>
                  <a:srgbClr val="000000"/>
                </a:solidFill>
                <a:latin typeface="Geneva"/>
                <a:cs typeface="Geneva"/>
              </a:rPr>
              <a:t>Contributions significatives :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a:t>
            </a:r>
            <a:r>
              <a:rPr lang="en-US" b="1">
                <a:solidFill>
                  <a:srgbClr val="000000"/>
                </a:solidFill>
                <a:latin typeface="Geneva"/>
                <a:cs typeface="Geneva"/>
              </a:rPr>
              <a:t>conservation du moment angulaire</a:t>
            </a:r>
          </a:p>
          <a:p>
            <a:pPr marL="171450" lvl="0" indent="-171450">
              <a:buSzPct val="100000"/>
              <a:buBlip>
                <a:blip r:embed="rId4"/>
              </a:buBlip>
            </a:pPr>
            <a:r>
              <a:rPr lang="en-US">
                <a:solidFill>
                  <a:srgbClr val="000000"/>
                </a:solidFill>
                <a:latin typeface="Geneva"/>
                <a:cs typeface="Geneva"/>
              </a:rPr>
              <a:t> </a:t>
            </a:r>
            <a:r>
              <a:rPr lang="en-US">
                <a:solidFill>
                  <a:srgbClr val="000000"/>
                </a:solidFill>
                <a:latin typeface="Geneva"/>
                <a:cs typeface="Geneva"/>
              </a:rPr>
              <a:t>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3968947"/>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122790"/>
            <a:ext cx="2259285" cy="1051884"/>
          </a:xfrm>
          <a:prstGeom prst="rect">
            <a:avLst/>
          </a:prstGeom>
        </p:spPr>
      </p:pic>
      <p:grpSp>
        <p:nvGrpSpPr>
          <p:cNvPr id="24" name="Grouper 23"/>
          <p:cNvGrpSpPr/>
          <p:nvPr/>
        </p:nvGrpSpPr>
        <p:grpSpPr>
          <a:xfrm>
            <a:off x="427371" y="2331830"/>
            <a:ext cx="3315850" cy="830819"/>
            <a:chOff x="250610" y="2367992"/>
            <a:chExt cx="3315850" cy="830819"/>
          </a:xfrm>
        </p:grpSpPr>
        <p:grpSp>
          <p:nvGrpSpPr>
            <p:cNvPr id="22" name="Grouper 21"/>
            <p:cNvGrpSpPr/>
            <p:nvPr/>
          </p:nvGrpSpPr>
          <p:grpSpPr>
            <a:xfrm>
              <a:off x="427371" y="2577616"/>
              <a:ext cx="3139089" cy="400110"/>
              <a:chOff x="0" y="2548281"/>
              <a:chExt cx="3139089" cy="400110"/>
            </a:xfrm>
          </p:grpSpPr>
          <p:sp>
            <p:nvSpPr>
              <p:cNvPr id="18" name="Rectangle 17"/>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0" name="Rectangle 19"/>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endParaRPr lang="en-US">
                  <a:solidFill>
                    <a:srgbClr val="000000"/>
                  </a:solidFill>
                  <a:latin typeface="Geneva"/>
                  <a:cs typeface="Geneva"/>
                </a:endParaRPr>
              </a:p>
            </p:txBody>
          </p:sp>
        </p:grpSp>
        <p:sp>
          <p:nvSpPr>
            <p:cNvPr id="23" name="Ellipse 22"/>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a:t>
            </a:r>
            <a:r>
              <a:rPr lang="en-US" sz="1600">
                <a:solidFill>
                  <a:srgbClr val="000000"/>
                </a:solidFill>
                <a:latin typeface="Geneva"/>
                <a:cs typeface="Geneva"/>
              </a:rPr>
              <a:t>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5" name="Rectangle à coins arrondis 14"/>
          <p:cNvSpPr/>
          <p:nvPr/>
        </p:nvSpPr>
        <p:spPr>
          <a:xfrm>
            <a:off x="4494147" y="251714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025143"/>
            <a:ext cx="8224371" cy="117160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a:t>
            </a:r>
            <a:r>
              <a:rPr lang="en-US" sz="1600" dirty="0">
                <a:latin typeface="Geneva"/>
                <a:cs typeface="Geneva"/>
              </a:rPr>
              <a:t>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simulations de l’impact </a:t>
            </a:r>
          </a:p>
          <a:p>
            <a:pPr>
              <a:lnSpc>
                <a:spcPct val="110000"/>
              </a:lnSpc>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13" name="Rectangle à coins arrondis 12"/>
          <p:cNvSpPr/>
          <p:nvPr/>
        </p:nvSpPr>
        <p:spPr>
          <a:xfrm>
            <a:off x="138284" y="756915"/>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101648" y="1252072"/>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Variabilité de la densité de colonne dans Vela X-1</a:t>
            </a:r>
          </a:p>
          <a:p>
            <a:pPr marL="171450" lvl="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d’absorption stochastique</a:t>
            </a:r>
          </a:p>
        </p:txBody>
      </p:sp>
      <p:sp>
        <p:nvSpPr>
          <p:cNvPr id="21" name="Rectangle 20"/>
          <p:cNvSpPr/>
          <p:nvPr/>
        </p:nvSpPr>
        <p:spPr>
          <a:xfrm>
            <a:off x="390475" y="1804487"/>
            <a:ext cx="5484685"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précédemment considéré</a:t>
            </a:r>
            <a:endParaRPr lang="en-US" sz="1600">
              <a:solidFill>
                <a:srgbClr val="000000"/>
              </a:solidFill>
              <a:latin typeface="Geneva"/>
              <a:cs typeface="Geneva"/>
            </a:endParaRPr>
          </a:p>
        </p:txBody>
      </p:sp>
      <p:grpSp>
        <p:nvGrpSpPr>
          <p:cNvPr id="7" name="Grouper 6"/>
          <p:cNvGrpSpPr/>
          <p:nvPr/>
        </p:nvGrpSpPr>
        <p:grpSpPr>
          <a:xfrm>
            <a:off x="134339" y="2231241"/>
            <a:ext cx="3986493" cy="4365900"/>
            <a:chOff x="293095" y="2255663"/>
            <a:chExt cx="3986493" cy="4365900"/>
          </a:xfrm>
        </p:grpSpPr>
        <p:pic>
          <p:nvPicPr>
            <p:cNvPr id="5" name="Image 4"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95" y="2255663"/>
              <a:ext cx="3986493" cy="3986493"/>
            </a:xfrm>
            <a:prstGeom prst="rect">
              <a:avLst/>
            </a:prstGeom>
            <a:ln>
              <a:noFill/>
            </a:ln>
            <a:effectLst>
              <a:outerShdw blurRad="190500" algn="tl" rotWithShape="0">
                <a:srgbClr val="000000">
                  <a:alpha val="70000"/>
                </a:srgbClr>
              </a:outerShdw>
            </a:effectLst>
          </p:spPr>
        </p:pic>
        <p:pic>
          <p:nvPicPr>
            <p:cNvPr id="31" name="Image 30" descr="empirical_clump_event.png"/>
            <p:cNvPicPr>
              <a:picLocks/>
            </p:cNvPicPr>
            <p:nvPr/>
          </p:nvPicPr>
          <p:blipFill rotWithShape="1">
            <a:blip r:embed="rId5">
              <a:alphaModFix/>
              <a:extLst>
                <a:ext uri="{28A0092B-C50C-407E-A947-70E740481C1C}">
                  <a14:useLocalDpi xmlns:a14="http://schemas.microsoft.com/office/drawing/2010/main" val="0"/>
                </a:ext>
              </a:extLst>
            </a:blip>
            <a:srcRect l="25807"/>
            <a:stretch/>
          </p:blipFill>
          <p:spPr>
            <a:xfrm rot="5400000" flipV="1">
              <a:off x="1683887" y="4661503"/>
              <a:ext cx="1883542" cy="1099108"/>
            </a:xfrm>
            <a:prstGeom prst="rect">
              <a:avLst/>
            </a:prstGeom>
          </p:spPr>
        </p:pic>
        <p:pic>
          <p:nvPicPr>
            <p:cNvPr id="30" name="Image 29" descr="eye_ob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2260840" y="6302367"/>
              <a:ext cx="318353" cy="320040"/>
            </a:xfrm>
            <a:prstGeom prst="rect">
              <a:avLst/>
            </a:prstGeom>
          </p:spPr>
        </p:pic>
      </p:grpSp>
      <p:sp>
        <p:nvSpPr>
          <p:cNvPr id="32" name="Rectangle 31"/>
          <p:cNvSpPr/>
          <p:nvPr/>
        </p:nvSpPr>
        <p:spPr>
          <a:xfrm>
            <a:off x="4646227" y="4126382"/>
            <a:ext cx="4497774"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précédemment estimés ont été surestimés d’un facteur </a:t>
            </a:r>
            <a:r>
              <a:rPr lang="en-US" sz="1600">
                <a:solidFill>
                  <a:srgbClr val="000000"/>
                </a:solidFill>
                <a:latin typeface="Geneva"/>
                <a:cs typeface="Geneva"/>
              </a:rPr>
              <a:t>~</a:t>
            </a:r>
            <a:r>
              <a:rPr lang="en-US" sz="1600">
                <a:solidFill>
                  <a:srgbClr val="000000"/>
                </a:solidFill>
                <a:latin typeface="Geneva"/>
                <a:cs typeface="Geneva"/>
              </a:rPr>
              <a:t>10</a:t>
            </a:r>
            <a:endParaRPr lang="en-US" sz="1600">
              <a:solidFill>
                <a:srgbClr val="000000"/>
              </a:solidFill>
              <a:latin typeface="Geneva"/>
              <a:cs typeface="Geneva"/>
            </a:endParaRPr>
          </a:p>
        </p:txBody>
      </p:sp>
    </p:spTree>
    <p:extLst>
      <p:ext uri="{BB962C8B-B14F-4D97-AF65-F5344CB8AC3E}">
        <p14:creationId xmlns:p14="http://schemas.microsoft.com/office/powerpoint/2010/main" val="33138872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3"/>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endParaRPr lang="en-US" sz="1600">
                <a:solidFill>
                  <a:srgbClr val="000000"/>
                </a:solidFill>
                <a:latin typeface="Geneva"/>
                <a:cs typeface="Geneva"/>
              </a:endParaRPr>
            </a:p>
          </p:txBody>
        </p:sp>
      </p:grpSp>
      <p:grpSp>
        <p:nvGrpSpPr>
          <p:cNvPr id="5" name="Grouper 4"/>
          <p:cNvGrpSpPr/>
          <p:nvPr/>
        </p:nvGrpSpPr>
        <p:grpSpPr>
          <a:xfrm>
            <a:off x="3258196" y="1919993"/>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3"/>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endParaRPr lang="en-US" sz="1600">
                <a:solidFill>
                  <a:srgbClr val="000000"/>
                </a:solidFill>
                <a:latin typeface="Geneva"/>
                <a:cs typeface="Geneva"/>
              </a:endParaRP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pic>
        <p:nvPicPr>
          <p:cNvPr id="24" name="Image 23" descr="sketch.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347" y="3809628"/>
            <a:ext cx="4348642" cy="2706624"/>
          </a:xfrm>
          <a:prstGeom prst="rect">
            <a:avLst/>
          </a:prstGeom>
          <a:ln>
            <a:noFill/>
          </a:ln>
          <a:effectLst>
            <a:outerShdw blurRad="190500" algn="tl" rotWithShape="0">
              <a:srgbClr val="000000">
                <a:alpha val="70000"/>
              </a:srgbClr>
            </a:outerShdw>
          </a:effectLst>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58135</TotalTime>
  <Words>1575</Words>
  <Application>Microsoft Macintosh PowerPoint</Application>
  <PresentationFormat>Présentation à l'écran (4:3)</PresentationFormat>
  <Paragraphs>339</Paragraphs>
  <Slides>19</Slides>
  <Notes>19</Notes>
  <HiddenSlides>0</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1644</cp:revision>
  <cp:lastPrinted>2018-07-11T03:19:35Z</cp:lastPrinted>
  <dcterms:created xsi:type="dcterms:W3CDTF">2015-05-11T17:36:50Z</dcterms:created>
  <dcterms:modified xsi:type="dcterms:W3CDTF">2019-04-06T20:48:39Z</dcterms:modified>
</cp:coreProperties>
</file>